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0" r:id="rId3"/>
    <p:sldId id="261" r:id="rId4"/>
    <p:sldId id="283" r:id="rId5"/>
    <p:sldId id="284" r:id="rId6"/>
    <p:sldId id="285" r:id="rId7"/>
    <p:sldId id="281" r:id="rId8"/>
    <p:sldId id="282" r:id="rId9"/>
    <p:sldId id="274" r:id="rId10"/>
    <p:sldId id="275" r:id="rId11"/>
    <p:sldId id="265" r:id="rId12"/>
    <p:sldId id="277" r:id="rId13"/>
    <p:sldId id="276" r:id="rId14"/>
    <p:sldId id="278" r:id="rId15"/>
    <p:sldId id="280" r:id="rId16"/>
    <p:sldId id="267" r:id="rId17"/>
    <p:sldId id="279" r:id="rId18"/>
    <p:sldId id="268" r:id="rId19"/>
  </p:sldIdLst>
  <p:sldSz cx="9906000" cy="6858000" type="A4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097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192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289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384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5480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2576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199672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6768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umii" initials="js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FFFF66"/>
    <a:srgbClr val="82AAD2"/>
    <a:srgbClr val="6EC5CC"/>
    <a:srgbClr val="FFFFFF"/>
    <a:srgbClr val="99FF33"/>
    <a:srgbClr val="8D84BD"/>
    <a:srgbClr val="E76291"/>
    <a:srgbClr val="FFCC66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中間スタイル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65" autoAdjust="0"/>
    <p:restoredTop sz="95586" autoAdjust="0"/>
  </p:normalViewPr>
  <p:slideViewPr>
    <p:cSldViewPr>
      <p:cViewPr>
        <p:scale>
          <a:sx n="70" d="100"/>
          <a:sy n="70" d="100"/>
        </p:scale>
        <p:origin x="-1236" y="-492"/>
      </p:cViewPr>
      <p:guideLst>
        <p:guide orient="horz" pos="3339"/>
        <p:guide pos="56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58" y="-126"/>
      </p:cViewPr>
      <p:guideLst>
        <p:guide orient="horz" pos="313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fld id="{2EB5D843-569B-4FC9-8B51-59A564A36CF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0244727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4538"/>
            <a:ext cx="5386387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0" y="4720985"/>
            <a:ext cx="5446723" cy="447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0B12D74C-EEB2-4506-A2DC-A27B96D29FE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730239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097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192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289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384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5480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2576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199672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6768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B12D74C-EEB2-4506-A2DC-A27B96D29FE8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72916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182340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" y="1916835"/>
            <a:ext cx="9901826" cy="2160239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9726" y="2852936"/>
            <a:ext cx="9901826" cy="1270415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758402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0" name="テキスト ボックス 9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61099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階層テキスト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ja-JP" altLang="en-US" dirty="0" smtClean="0"/>
              <a:t>タイトル</a:t>
            </a:r>
            <a:endParaRPr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フリー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08485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リズム記入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grpSp>
        <p:nvGrpSpPr>
          <p:cNvPr id="89" name="グループ化 88"/>
          <p:cNvGrpSpPr/>
          <p:nvPr userDrawn="1"/>
        </p:nvGrpSpPr>
        <p:grpSpPr>
          <a:xfrm>
            <a:off x="848544" y="1772816"/>
            <a:ext cx="8064896" cy="4541444"/>
            <a:chOff x="848544" y="1772816"/>
            <a:chExt cx="8064896" cy="4541444"/>
          </a:xfrm>
        </p:grpSpPr>
        <p:sp>
          <p:nvSpPr>
            <p:cNvPr id="5" name="角丸四角形 4"/>
            <p:cNvSpPr/>
            <p:nvPr userDrawn="1"/>
          </p:nvSpPr>
          <p:spPr>
            <a:xfrm>
              <a:off x="84854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角丸四角形 5"/>
            <p:cNvSpPr/>
            <p:nvPr userDrawn="1"/>
          </p:nvSpPr>
          <p:spPr>
            <a:xfrm>
              <a:off x="135260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角丸四角形 6"/>
            <p:cNvSpPr/>
            <p:nvPr userDrawn="1"/>
          </p:nvSpPr>
          <p:spPr>
            <a:xfrm>
              <a:off x="185665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角丸四角形 7"/>
            <p:cNvSpPr/>
            <p:nvPr userDrawn="1"/>
          </p:nvSpPr>
          <p:spPr>
            <a:xfrm>
              <a:off x="236071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角丸四角形 8"/>
            <p:cNvSpPr/>
            <p:nvPr userDrawn="1"/>
          </p:nvSpPr>
          <p:spPr>
            <a:xfrm>
              <a:off x="286476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角丸四角形 9"/>
            <p:cNvSpPr/>
            <p:nvPr userDrawn="1"/>
          </p:nvSpPr>
          <p:spPr>
            <a:xfrm>
              <a:off x="336882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角丸四角形 10"/>
            <p:cNvSpPr/>
            <p:nvPr userDrawn="1"/>
          </p:nvSpPr>
          <p:spPr>
            <a:xfrm>
              <a:off x="387288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角丸四角形 11"/>
            <p:cNvSpPr/>
            <p:nvPr userDrawn="1"/>
          </p:nvSpPr>
          <p:spPr>
            <a:xfrm>
              <a:off x="437693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角丸四角形 12"/>
            <p:cNvSpPr/>
            <p:nvPr userDrawn="1"/>
          </p:nvSpPr>
          <p:spPr>
            <a:xfrm>
              <a:off x="488099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角丸四角形 13"/>
            <p:cNvSpPr/>
            <p:nvPr userDrawn="1"/>
          </p:nvSpPr>
          <p:spPr>
            <a:xfrm>
              <a:off x="538504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角丸四角形 14"/>
            <p:cNvSpPr/>
            <p:nvPr userDrawn="1"/>
          </p:nvSpPr>
          <p:spPr>
            <a:xfrm>
              <a:off x="588910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角丸四角形 15"/>
            <p:cNvSpPr/>
            <p:nvPr userDrawn="1"/>
          </p:nvSpPr>
          <p:spPr>
            <a:xfrm>
              <a:off x="639316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角丸四角形 16"/>
            <p:cNvSpPr/>
            <p:nvPr userDrawn="1"/>
          </p:nvSpPr>
          <p:spPr>
            <a:xfrm>
              <a:off x="689721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角丸四角形 17"/>
            <p:cNvSpPr/>
            <p:nvPr userDrawn="1"/>
          </p:nvSpPr>
          <p:spPr>
            <a:xfrm>
              <a:off x="740127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角丸四角形 18"/>
            <p:cNvSpPr/>
            <p:nvPr userDrawn="1"/>
          </p:nvSpPr>
          <p:spPr>
            <a:xfrm>
              <a:off x="790532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角丸四角形 19"/>
            <p:cNvSpPr/>
            <p:nvPr userDrawn="1"/>
          </p:nvSpPr>
          <p:spPr>
            <a:xfrm>
              <a:off x="840938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角丸四角形 20"/>
            <p:cNvSpPr/>
            <p:nvPr userDrawn="1"/>
          </p:nvSpPr>
          <p:spPr>
            <a:xfrm>
              <a:off x="84854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角丸四角形 21"/>
            <p:cNvSpPr/>
            <p:nvPr userDrawn="1"/>
          </p:nvSpPr>
          <p:spPr>
            <a:xfrm>
              <a:off x="135260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角丸四角形 22"/>
            <p:cNvSpPr/>
            <p:nvPr userDrawn="1"/>
          </p:nvSpPr>
          <p:spPr>
            <a:xfrm>
              <a:off x="185665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角丸四角形 23"/>
            <p:cNvSpPr/>
            <p:nvPr userDrawn="1"/>
          </p:nvSpPr>
          <p:spPr>
            <a:xfrm>
              <a:off x="236071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角丸四角形 24"/>
            <p:cNvSpPr/>
            <p:nvPr userDrawn="1"/>
          </p:nvSpPr>
          <p:spPr>
            <a:xfrm>
              <a:off x="286476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角丸四角形 25"/>
            <p:cNvSpPr/>
            <p:nvPr userDrawn="1"/>
          </p:nvSpPr>
          <p:spPr>
            <a:xfrm>
              <a:off x="336882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角丸四角形 26"/>
            <p:cNvSpPr/>
            <p:nvPr userDrawn="1"/>
          </p:nvSpPr>
          <p:spPr>
            <a:xfrm>
              <a:off x="387288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角丸四角形 27"/>
            <p:cNvSpPr/>
            <p:nvPr userDrawn="1"/>
          </p:nvSpPr>
          <p:spPr>
            <a:xfrm>
              <a:off x="437693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角丸四角形 28"/>
            <p:cNvSpPr/>
            <p:nvPr userDrawn="1"/>
          </p:nvSpPr>
          <p:spPr>
            <a:xfrm>
              <a:off x="488099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角丸四角形 29"/>
            <p:cNvSpPr/>
            <p:nvPr userDrawn="1"/>
          </p:nvSpPr>
          <p:spPr>
            <a:xfrm>
              <a:off x="538504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角丸四角形 30"/>
            <p:cNvSpPr/>
            <p:nvPr userDrawn="1"/>
          </p:nvSpPr>
          <p:spPr>
            <a:xfrm>
              <a:off x="588910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角丸四角形 31"/>
            <p:cNvSpPr/>
            <p:nvPr userDrawn="1"/>
          </p:nvSpPr>
          <p:spPr>
            <a:xfrm>
              <a:off x="639316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角丸四角形 32"/>
            <p:cNvSpPr/>
            <p:nvPr userDrawn="1"/>
          </p:nvSpPr>
          <p:spPr>
            <a:xfrm>
              <a:off x="689721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角丸四角形 33"/>
            <p:cNvSpPr/>
            <p:nvPr userDrawn="1"/>
          </p:nvSpPr>
          <p:spPr>
            <a:xfrm>
              <a:off x="740127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角丸四角形 34"/>
            <p:cNvSpPr/>
            <p:nvPr userDrawn="1"/>
          </p:nvSpPr>
          <p:spPr>
            <a:xfrm>
              <a:off x="790532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角丸四角形 35"/>
            <p:cNvSpPr/>
            <p:nvPr userDrawn="1"/>
          </p:nvSpPr>
          <p:spPr>
            <a:xfrm>
              <a:off x="840938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角丸四角形 36"/>
            <p:cNvSpPr/>
            <p:nvPr userDrawn="1"/>
          </p:nvSpPr>
          <p:spPr>
            <a:xfrm>
              <a:off x="84854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角丸四角形 37"/>
            <p:cNvSpPr/>
            <p:nvPr userDrawn="1"/>
          </p:nvSpPr>
          <p:spPr>
            <a:xfrm>
              <a:off x="135260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角丸四角形 38"/>
            <p:cNvSpPr/>
            <p:nvPr userDrawn="1"/>
          </p:nvSpPr>
          <p:spPr>
            <a:xfrm>
              <a:off x="185665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角丸四角形 39"/>
            <p:cNvSpPr/>
            <p:nvPr userDrawn="1"/>
          </p:nvSpPr>
          <p:spPr>
            <a:xfrm>
              <a:off x="236071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角丸四角形 40"/>
            <p:cNvSpPr/>
            <p:nvPr userDrawn="1"/>
          </p:nvSpPr>
          <p:spPr>
            <a:xfrm>
              <a:off x="286476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角丸四角形 41"/>
            <p:cNvSpPr/>
            <p:nvPr userDrawn="1"/>
          </p:nvSpPr>
          <p:spPr>
            <a:xfrm>
              <a:off x="336882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角丸四角形 42"/>
            <p:cNvSpPr/>
            <p:nvPr userDrawn="1"/>
          </p:nvSpPr>
          <p:spPr>
            <a:xfrm>
              <a:off x="387288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角丸四角形 43"/>
            <p:cNvSpPr/>
            <p:nvPr userDrawn="1"/>
          </p:nvSpPr>
          <p:spPr>
            <a:xfrm>
              <a:off x="437693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角丸四角形 44"/>
            <p:cNvSpPr/>
            <p:nvPr userDrawn="1"/>
          </p:nvSpPr>
          <p:spPr>
            <a:xfrm>
              <a:off x="488099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角丸四角形 45"/>
            <p:cNvSpPr/>
            <p:nvPr userDrawn="1"/>
          </p:nvSpPr>
          <p:spPr>
            <a:xfrm>
              <a:off x="538504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角丸四角形 46"/>
            <p:cNvSpPr/>
            <p:nvPr userDrawn="1"/>
          </p:nvSpPr>
          <p:spPr>
            <a:xfrm>
              <a:off x="588910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角丸四角形 47"/>
            <p:cNvSpPr/>
            <p:nvPr userDrawn="1"/>
          </p:nvSpPr>
          <p:spPr>
            <a:xfrm>
              <a:off x="639316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角丸四角形 48"/>
            <p:cNvSpPr/>
            <p:nvPr userDrawn="1"/>
          </p:nvSpPr>
          <p:spPr>
            <a:xfrm>
              <a:off x="689721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角丸四角形 49"/>
            <p:cNvSpPr/>
            <p:nvPr userDrawn="1"/>
          </p:nvSpPr>
          <p:spPr>
            <a:xfrm>
              <a:off x="740127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角丸四角形 50"/>
            <p:cNvSpPr/>
            <p:nvPr userDrawn="1"/>
          </p:nvSpPr>
          <p:spPr>
            <a:xfrm>
              <a:off x="790532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角丸四角形 51"/>
            <p:cNvSpPr/>
            <p:nvPr userDrawn="1"/>
          </p:nvSpPr>
          <p:spPr>
            <a:xfrm>
              <a:off x="840938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角丸四角形 52"/>
            <p:cNvSpPr/>
            <p:nvPr userDrawn="1"/>
          </p:nvSpPr>
          <p:spPr>
            <a:xfrm>
              <a:off x="84854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角丸四角形 53"/>
            <p:cNvSpPr/>
            <p:nvPr userDrawn="1"/>
          </p:nvSpPr>
          <p:spPr>
            <a:xfrm>
              <a:off x="135260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角丸四角形 54"/>
            <p:cNvSpPr/>
            <p:nvPr userDrawn="1"/>
          </p:nvSpPr>
          <p:spPr>
            <a:xfrm>
              <a:off x="185665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角丸四角形 55"/>
            <p:cNvSpPr/>
            <p:nvPr userDrawn="1"/>
          </p:nvSpPr>
          <p:spPr>
            <a:xfrm>
              <a:off x="236071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角丸四角形 56"/>
            <p:cNvSpPr/>
            <p:nvPr userDrawn="1"/>
          </p:nvSpPr>
          <p:spPr>
            <a:xfrm>
              <a:off x="286476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角丸四角形 57"/>
            <p:cNvSpPr/>
            <p:nvPr userDrawn="1"/>
          </p:nvSpPr>
          <p:spPr>
            <a:xfrm>
              <a:off x="336882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角丸四角形 58"/>
            <p:cNvSpPr/>
            <p:nvPr userDrawn="1"/>
          </p:nvSpPr>
          <p:spPr>
            <a:xfrm>
              <a:off x="387288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角丸四角形 59"/>
            <p:cNvSpPr/>
            <p:nvPr userDrawn="1"/>
          </p:nvSpPr>
          <p:spPr>
            <a:xfrm>
              <a:off x="437693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角丸四角形 60"/>
            <p:cNvSpPr/>
            <p:nvPr userDrawn="1"/>
          </p:nvSpPr>
          <p:spPr>
            <a:xfrm>
              <a:off x="488099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" name="角丸四角形 61"/>
            <p:cNvSpPr/>
            <p:nvPr userDrawn="1"/>
          </p:nvSpPr>
          <p:spPr>
            <a:xfrm>
              <a:off x="538504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" name="角丸四角形 62"/>
            <p:cNvSpPr/>
            <p:nvPr userDrawn="1"/>
          </p:nvSpPr>
          <p:spPr>
            <a:xfrm>
              <a:off x="588910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" name="角丸四角形 63"/>
            <p:cNvSpPr/>
            <p:nvPr userDrawn="1"/>
          </p:nvSpPr>
          <p:spPr>
            <a:xfrm>
              <a:off x="639316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" name="角丸四角形 64"/>
            <p:cNvSpPr/>
            <p:nvPr userDrawn="1"/>
          </p:nvSpPr>
          <p:spPr>
            <a:xfrm>
              <a:off x="689721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角丸四角形 65"/>
            <p:cNvSpPr/>
            <p:nvPr userDrawn="1"/>
          </p:nvSpPr>
          <p:spPr>
            <a:xfrm>
              <a:off x="740127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7" name="角丸四角形 66"/>
            <p:cNvSpPr/>
            <p:nvPr userDrawn="1"/>
          </p:nvSpPr>
          <p:spPr>
            <a:xfrm>
              <a:off x="790532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8" name="角丸四角形 67"/>
            <p:cNvSpPr/>
            <p:nvPr userDrawn="1"/>
          </p:nvSpPr>
          <p:spPr>
            <a:xfrm>
              <a:off x="840938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角丸四角形 68"/>
            <p:cNvSpPr/>
            <p:nvPr userDrawn="1"/>
          </p:nvSpPr>
          <p:spPr>
            <a:xfrm>
              <a:off x="84854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角丸四角形 69"/>
            <p:cNvSpPr/>
            <p:nvPr userDrawn="1"/>
          </p:nvSpPr>
          <p:spPr>
            <a:xfrm>
              <a:off x="135260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角丸四角形 70"/>
            <p:cNvSpPr/>
            <p:nvPr userDrawn="1"/>
          </p:nvSpPr>
          <p:spPr>
            <a:xfrm>
              <a:off x="185665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角丸四角形 71"/>
            <p:cNvSpPr/>
            <p:nvPr userDrawn="1"/>
          </p:nvSpPr>
          <p:spPr>
            <a:xfrm>
              <a:off x="236071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角丸四角形 72"/>
            <p:cNvSpPr/>
            <p:nvPr userDrawn="1"/>
          </p:nvSpPr>
          <p:spPr>
            <a:xfrm>
              <a:off x="286476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角丸四角形 73"/>
            <p:cNvSpPr/>
            <p:nvPr userDrawn="1"/>
          </p:nvSpPr>
          <p:spPr>
            <a:xfrm>
              <a:off x="336882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5" name="角丸四角形 74"/>
            <p:cNvSpPr/>
            <p:nvPr userDrawn="1"/>
          </p:nvSpPr>
          <p:spPr>
            <a:xfrm>
              <a:off x="387288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6" name="角丸四角形 75"/>
            <p:cNvSpPr/>
            <p:nvPr userDrawn="1"/>
          </p:nvSpPr>
          <p:spPr>
            <a:xfrm>
              <a:off x="437693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7" name="角丸四角形 76"/>
            <p:cNvSpPr/>
            <p:nvPr userDrawn="1"/>
          </p:nvSpPr>
          <p:spPr>
            <a:xfrm>
              <a:off x="488099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8" name="角丸四角形 77"/>
            <p:cNvSpPr/>
            <p:nvPr userDrawn="1"/>
          </p:nvSpPr>
          <p:spPr>
            <a:xfrm>
              <a:off x="538504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9" name="角丸四角形 78"/>
            <p:cNvSpPr/>
            <p:nvPr userDrawn="1"/>
          </p:nvSpPr>
          <p:spPr>
            <a:xfrm>
              <a:off x="588910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0" name="角丸四角形 79"/>
            <p:cNvSpPr/>
            <p:nvPr userDrawn="1"/>
          </p:nvSpPr>
          <p:spPr>
            <a:xfrm>
              <a:off x="639316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1" name="角丸四角形 80"/>
            <p:cNvSpPr/>
            <p:nvPr userDrawn="1"/>
          </p:nvSpPr>
          <p:spPr>
            <a:xfrm>
              <a:off x="689721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" name="角丸四角形 81"/>
            <p:cNvSpPr/>
            <p:nvPr userDrawn="1"/>
          </p:nvSpPr>
          <p:spPr>
            <a:xfrm>
              <a:off x="740127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3" name="角丸四角形 82"/>
            <p:cNvSpPr/>
            <p:nvPr userDrawn="1"/>
          </p:nvSpPr>
          <p:spPr>
            <a:xfrm>
              <a:off x="790532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4" name="角丸四角形 83"/>
            <p:cNvSpPr/>
            <p:nvPr userDrawn="1"/>
          </p:nvSpPr>
          <p:spPr>
            <a:xfrm>
              <a:off x="840938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5" name="直線コネクタ 84"/>
            <p:cNvCxnSpPr/>
            <p:nvPr userDrawn="1"/>
          </p:nvCxnSpPr>
          <p:spPr>
            <a:xfrm>
              <a:off x="4880992" y="1772816"/>
              <a:ext cx="0" cy="4541444"/>
            </a:xfrm>
            <a:prstGeom prst="line">
              <a:avLst/>
            </a:prstGeom>
            <a:ln w="60325">
              <a:solidFill>
                <a:srgbClr val="0070C0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9422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めあ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 userDrawn="1"/>
        </p:nvSpPr>
        <p:spPr bwMode="auto">
          <a:xfrm>
            <a:off x="776536" y="3501008"/>
            <a:ext cx="8352928" cy="273630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円/楕円 10"/>
          <p:cNvSpPr/>
          <p:nvPr userDrawn="1"/>
        </p:nvSpPr>
        <p:spPr bwMode="auto">
          <a:xfrm>
            <a:off x="776536" y="1268760"/>
            <a:ext cx="8352928" cy="1728192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5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1280592" y="3933056"/>
            <a:ext cx="7344816" cy="2159869"/>
          </a:xfrm>
        </p:spPr>
        <p:txBody>
          <a:bodyPr/>
          <a:lstStyle>
            <a:lvl1pPr>
              <a:defRPr sz="24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ja-JP" altLang="en-US" dirty="0" smtClean="0"/>
              <a:t>第１レベル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4"/>
            <a:endParaRPr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>
          <a:xfrm>
            <a:off x="1100572" y="1448780"/>
            <a:ext cx="7704856" cy="1368151"/>
          </a:xfrm>
        </p:spPr>
        <p:txBody>
          <a:bodyPr anchor="ctr" anchorCtr="0"/>
          <a:lstStyle>
            <a:lvl1pPr marL="0" indent="0" algn="ctr">
              <a:buNone/>
              <a:defRPr sz="3600" b="1"/>
            </a:lvl1pPr>
            <a:lvl2pPr marL="392310" indent="0">
              <a:buNone/>
              <a:defRPr/>
            </a:lvl2pPr>
            <a:lvl3pPr marL="676645" indent="0">
              <a:buNone/>
              <a:defRPr/>
            </a:lvl3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</p:txBody>
      </p:sp>
      <p:sp>
        <p:nvSpPr>
          <p:cNvPr id="13" name="角丸四角形 12"/>
          <p:cNvSpPr/>
          <p:nvPr userDrawn="1"/>
        </p:nvSpPr>
        <p:spPr bwMode="auto">
          <a:xfrm>
            <a:off x="3404828" y="3298049"/>
            <a:ext cx="3096344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3" hasCustomPrompt="1"/>
          </p:nvPr>
        </p:nvSpPr>
        <p:spPr>
          <a:xfrm>
            <a:off x="3513138" y="3357563"/>
            <a:ext cx="2880022" cy="3587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4778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6" name="正方形/長方形 5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1272" y="6511652"/>
            <a:ext cx="231140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16496" y="188640"/>
            <a:ext cx="907300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</a:t>
            </a:r>
          </a:p>
        </p:txBody>
      </p:sp>
      <p:sp>
        <p:nvSpPr>
          <p:cNvPr id="103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8" name="テキスト ボックス 7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4072" r:id="rId2"/>
    <p:sldLayoutId id="2147483650" r:id="rId3"/>
    <p:sldLayoutId id="2147484070" r:id="rId4"/>
    <p:sldLayoutId id="2147484073" r:id="rId5"/>
    <p:sldLayoutId id="2147484071" r:id="rId6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097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192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289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384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77760" indent="-284335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n"/>
        <a:defRPr kumimoji="1" sz="2400" b="1" baseline="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marL="615460" indent="-223150" algn="l" rtl="0" eaLnBrk="1" fontAlgn="base" hangingPunct="1">
        <a:spcBef>
          <a:spcPct val="20000"/>
        </a:spcBef>
        <a:spcAft>
          <a:spcPct val="0"/>
        </a:spcAft>
        <a:buFont typeface="Arial"/>
        <a:buChar char="•"/>
        <a:defRPr kumimoji="1" sz="24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marL="881798" indent="-20515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20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marL="1180532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8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marL="1446871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6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2514028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6pPr>
      <a:lvl7pPr marL="2971124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7pPr>
      <a:lvl8pPr marL="3428220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8pPr>
      <a:lvl9pPr marL="3885316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9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創作授業 ④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4516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464" y="1183690"/>
            <a:ext cx="9617968" cy="4981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ボーカロイド教育版での伴奏の音の表示方法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19" name="角丸四角形 18"/>
          <p:cNvSpPr/>
          <p:nvPr/>
        </p:nvSpPr>
        <p:spPr bwMode="auto">
          <a:xfrm>
            <a:off x="2144688" y="2348880"/>
            <a:ext cx="720080" cy="2880320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4" name="角丸四角形 13"/>
          <p:cNvSpPr/>
          <p:nvPr/>
        </p:nvSpPr>
        <p:spPr bwMode="auto">
          <a:xfrm>
            <a:off x="5601072" y="3501008"/>
            <a:ext cx="1080120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ソ</a:t>
            </a:r>
          </a:p>
        </p:txBody>
      </p:sp>
      <p:sp>
        <p:nvSpPr>
          <p:cNvPr id="25" name="角丸四角形 24"/>
          <p:cNvSpPr/>
          <p:nvPr/>
        </p:nvSpPr>
        <p:spPr bwMode="auto">
          <a:xfrm>
            <a:off x="5601072" y="4077072"/>
            <a:ext cx="1080120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ファ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6" name="角丸四角形 25"/>
          <p:cNvSpPr/>
          <p:nvPr/>
        </p:nvSpPr>
        <p:spPr bwMode="auto">
          <a:xfrm>
            <a:off x="5601072" y="4869160"/>
            <a:ext cx="1080120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レ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7" name="角丸四角形 26"/>
          <p:cNvSpPr/>
          <p:nvPr/>
        </p:nvSpPr>
        <p:spPr bwMode="auto">
          <a:xfrm>
            <a:off x="5601072" y="2348880"/>
            <a:ext cx="1080120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シ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60121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メロディーに磨きをかける方法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7201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磨きをかけるポイント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sp>
        <p:nvSpPr>
          <p:cNvPr id="14" name="角丸四角形 13"/>
          <p:cNvSpPr/>
          <p:nvPr/>
        </p:nvSpPr>
        <p:spPr bwMode="auto">
          <a:xfrm>
            <a:off x="1208584" y="1340768"/>
            <a:ext cx="3528392" cy="1008112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歌いやすくする</a:t>
            </a:r>
          </a:p>
        </p:txBody>
      </p:sp>
      <p:sp>
        <p:nvSpPr>
          <p:cNvPr id="15" name="角丸四角形 14"/>
          <p:cNvSpPr/>
          <p:nvPr/>
        </p:nvSpPr>
        <p:spPr bwMode="auto">
          <a:xfrm>
            <a:off x="5025008" y="1340768"/>
            <a:ext cx="3528392" cy="1008112"/>
          </a:xfrm>
          <a:prstGeom prst="roundRect">
            <a:avLst/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伝わりやすくする</a:t>
            </a:r>
          </a:p>
        </p:txBody>
      </p:sp>
      <p:sp>
        <p:nvSpPr>
          <p:cNvPr id="18" name="角丸四角形 17"/>
          <p:cNvSpPr/>
          <p:nvPr/>
        </p:nvSpPr>
        <p:spPr bwMode="auto">
          <a:xfrm>
            <a:off x="560512" y="3284984"/>
            <a:ext cx="8784976" cy="2664296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32520" y="2535309"/>
            <a:ext cx="8784976" cy="461643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そのためには・・・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4" name="円/楕円 23"/>
          <p:cNvSpPr/>
          <p:nvPr/>
        </p:nvSpPr>
        <p:spPr bwMode="auto">
          <a:xfrm>
            <a:off x="3656856" y="4005064"/>
            <a:ext cx="2592288" cy="122413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音の並び</a:t>
            </a:r>
          </a:p>
        </p:txBody>
      </p:sp>
      <p:sp>
        <p:nvSpPr>
          <p:cNvPr id="25" name="円/楕円 24"/>
          <p:cNvSpPr/>
          <p:nvPr/>
        </p:nvSpPr>
        <p:spPr bwMode="auto">
          <a:xfrm>
            <a:off x="6537176" y="4005064"/>
            <a:ext cx="2592288" cy="1224136"/>
          </a:xfrm>
          <a:prstGeom prst="ellipse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 smtClean="0">
                <a:latin typeface="メイリオ"/>
                <a:ea typeface="メイリオ"/>
                <a:cs typeface="メイリオ"/>
              </a:rPr>
              <a:t>反復</a:t>
            </a:r>
            <a:endParaRPr kumimoji="1" lang="ja-JP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6" name="円/楕円 15"/>
          <p:cNvSpPr/>
          <p:nvPr/>
        </p:nvSpPr>
        <p:spPr bwMode="auto">
          <a:xfrm>
            <a:off x="776536" y="4005064"/>
            <a:ext cx="2592288" cy="1224136"/>
          </a:xfrm>
          <a:prstGeom prst="ellipse">
            <a:avLst/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800" b="1" dirty="0" smtClean="0">
                <a:latin typeface="メイリオ"/>
                <a:ea typeface="メイリオ"/>
                <a:cs typeface="メイリオ"/>
              </a:rPr>
              <a:t>言葉の区切り</a:t>
            </a:r>
            <a:endParaRPr kumimoji="1" lang="ja-JP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88339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 animBg="1"/>
      <p:bldP spid="19" grpId="0"/>
      <p:bldP spid="24" grpId="0" animBg="1"/>
      <p:bldP spid="2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メロディーライン</a:t>
            </a:r>
            <a:endParaRPr kumimoji="1" lang="ja-JP" altLang="en-US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3040" y="1649194"/>
            <a:ext cx="4331766" cy="3219966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480" y="1628800"/>
            <a:ext cx="4447676" cy="324036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</p:pic>
      <p:grpSp>
        <p:nvGrpSpPr>
          <p:cNvPr id="4" name="グループ化 23"/>
          <p:cNvGrpSpPr/>
          <p:nvPr/>
        </p:nvGrpSpPr>
        <p:grpSpPr>
          <a:xfrm>
            <a:off x="1064568" y="2276872"/>
            <a:ext cx="2808312" cy="2448272"/>
            <a:chOff x="1064568" y="1916832"/>
            <a:chExt cx="2808312" cy="2448272"/>
          </a:xfrm>
        </p:grpSpPr>
        <p:cxnSp>
          <p:nvCxnSpPr>
            <p:cNvPr id="8" name="直線コネクタ 7"/>
            <p:cNvCxnSpPr/>
            <p:nvPr/>
          </p:nvCxnSpPr>
          <p:spPr bwMode="auto">
            <a:xfrm flipV="1">
              <a:off x="1064568" y="2852936"/>
              <a:ext cx="216024" cy="1440160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直線コネクタ 8"/>
            <p:cNvCxnSpPr/>
            <p:nvPr/>
          </p:nvCxnSpPr>
          <p:spPr bwMode="auto">
            <a:xfrm flipV="1">
              <a:off x="2792760" y="2852936"/>
              <a:ext cx="360040" cy="1512168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直線コネクタ 11"/>
            <p:cNvCxnSpPr/>
            <p:nvPr/>
          </p:nvCxnSpPr>
          <p:spPr bwMode="auto">
            <a:xfrm>
              <a:off x="1280592" y="2852936"/>
              <a:ext cx="720080" cy="0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直線コネクタ 13"/>
            <p:cNvCxnSpPr/>
            <p:nvPr/>
          </p:nvCxnSpPr>
          <p:spPr bwMode="auto">
            <a:xfrm>
              <a:off x="2000672" y="2852936"/>
              <a:ext cx="216024" cy="1512168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直線コネクタ 16"/>
            <p:cNvCxnSpPr/>
            <p:nvPr/>
          </p:nvCxnSpPr>
          <p:spPr bwMode="auto">
            <a:xfrm>
              <a:off x="2216696" y="4365104"/>
              <a:ext cx="576064" cy="0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直線コネクタ 20"/>
            <p:cNvCxnSpPr/>
            <p:nvPr/>
          </p:nvCxnSpPr>
          <p:spPr bwMode="auto">
            <a:xfrm>
              <a:off x="3152800" y="2852936"/>
              <a:ext cx="576064" cy="0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直線コネクタ 21"/>
            <p:cNvCxnSpPr/>
            <p:nvPr/>
          </p:nvCxnSpPr>
          <p:spPr bwMode="auto">
            <a:xfrm flipV="1">
              <a:off x="3728864" y="1916832"/>
              <a:ext cx="144016" cy="936104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7" name="フリーフォーム 26"/>
          <p:cNvSpPr/>
          <p:nvPr/>
        </p:nvSpPr>
        <p:spPr bwMode="auto">
          <a:xfrm>
            <a:off x="6105128" y="2207561"/>
            <a:ext cx="2620370" cy="2429302"/>
          </a:xfrm>
          <a:custGeom>
            <a:avLst/>
            <a:gdLst>
              <a:gd name="connsiteX0" fmla="*/ 0 w 2620370"/>
              <a:gd name="connsiteY0" fmla="*/ 2429302 h 2429302"/>
              <a:gd name="connsiteX1" fmla="*/ 900752 w 2620370"/>
              <a:gd name="connsiteY1" fmla="*/ 1405720 h 2429302"/>
              <a:gd name="connsiteX2" fmla="*/ 1351128 w 2620370"/>
              <a:gd name="connsiteY2" fmla="*/ 2047165 h 2429302"/>
              <a:gd name="connsiteX3" fmla="*/ 2620370 w 2620370"/>
              <a:gd name="connsiteY3" fmla="*/ 0 h 2429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0370" h="2429302">
                <a:moveTo>
                  <a:pt x="0" y="2429302"/>
                </a:moveTo>
                <a:cubicBezTo>
                  <a:pt x="337782" y="1949355"/>
                  <a:pt x="675564" y="1469409"/>
                  <a:pt x="900752" y="1405720"/>
                </a:cubicBezTo>
                <a:cubicBezTo>
                  <a:pt x="1125940" y="1342031"/>
                  <a:pt x="1064525" y="2281452"/>
                  <a:pt x="1351128" y="2047165"/>
                </a:cubicBezTo>
                <a:cubicBezTo>
                  <a:pt x="1637731" y="1812878"/>
                  <a:pt x="2326943" y="334370"/>
                  <a:pt x="2620370" y="0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HGP創英角ｺﾞｼｯｸUB" pitchFamily="50" charset="-128"/>
            </a:endParaRPr>
          </a:p>
        </p:txBody>
      </p:sp>
      <p:sp>
        <p:nvSpPr>
          <p:cNvPr id="28" name="右矢印 27"/>
          <p:cNvSpPr/>
          <p:nvPr/>
        </p:nvSpPr>
        <p:spPr bwMode="auto">
          <a:xfrm>
            <a:off x="4808984" y="3068960"/>
            <a:ext cx="432048" cy="432048"/>
          </a:xfrm>
          <a:prstGeom prst="right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9" name="角丸四角形吹き出し 28"/>
          <p:cNvSpPr/>
          <p:nvPr/>
        </p:nvSpPr>
        <p:spPr bwMode="auto">
          <a:xfrm>
            <a:off x="1136576" y="1340768"/>
            <a:ext cx="2232248" cy="1152128"/>
          </a:xfrm>
          <a:prstGeom prst="wedgeRoundRectCallout">
            <a:avLst>
              <a:gd name="adj1" fmla="val -27267"/>
              <a:gd name="adj2" fmla="val 104687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ゴツゴツした</a:t>
            </a:r>
            <a:endParaRPr kumimoji="1" lang="en-US" altLang="ja-JP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感じが</a:t>
            </a: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する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" name="角丸四角形吹き出し 29"/>
          <p:cNvSpPr/>
          <p:nvPr/>
        </p:nvSpPr>
        <p:spPr bwMode="auto">
          <a:xfrm>
            <a:off x="6177136" y="1340768"/>
            <a:ext cx="2232248" cy="1152128"/>
          </a:xfrm>
          <a:prstGeom prst="wedgeRoundRectCallout">
            <a:avLst>
              <a:gd name="adj1" fmla="val -13204"/>
              <a:gd name="adj2" fmla="val 128380"/>
              <a:gd name="adj3" fmla="val 16667"/>
            </a:avLst>
          </a:prstGeom>
          <a:solidFill>
            <a:srgbClr val="FF9999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なめらかな</a:t>
            </a:r>
            <a:endParaRPr kumimoji="1" lang="en-US" altLang="ja-JP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感じ！</a:t>
            </a:r>
            <a:endParaRPr kumimoji="1" lang="en-US" altLang="ja-JP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920552" y="5415607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メロディーライン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をなめらかにすると、</a:t>
            </a:r>
            <a:r>
              <a:rPr lang="ja-JP" altLang="en-US" sz="2400" b="1" u="sng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歌いやすく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なる。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メロディーを完成させよう</a:t>
            </a:r>
            <a:endParaRPr kumimoji="1" lang="ja-JP" altLang="en-US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16496" y="2420888"/>
            <a:ext cx="9073008" cy="1584176"/>
          </a:xfrm>
        </p:spPr>
        <p:txBody>
          <a:bodyPr anchor="ctr" anchorCtr="0"/>
          <a:lstStyle/>
          <a:p>
            <a:pPr marL="0" indent="0" algn="ctr">
              <a:buNone/>
            </a:pPr>
            <a:r>
              <a:rPr lang="ja-JP" altLang="en-US" sz="3200" dirty="0" smtClean="0"/>
              <a:t>グループごとに</a:t>
            </a:r>
            <a:r>
              <a:rPr lang="en-US" altLang="ja-JP" sz="3200" dirty="0" smtClean="0"/>
              <a:t>8</a:t>
            </a:r>
            <a:r>
              <a:rPr lang="ja-JP" altLang="en-US" sz="3200" dirty="0" smtClean="0"/>
              <a:t>小節のメロディーを</a:t>
            </a:r>
            <a:endParaRPr lang="en-US" altLang="ja-JP" sz="3200" dirty="0" smtClean="0"/>
          </a:p>
          <a:p>
            <a:pPr marL="0" indent="0" algn="ctr">
              <a:buNone/>
            </a:pPr>
            <a:r>
              <a:rPr kumimoji="1" lang="ja-JP" altLang="en-US" sz="3200" dirty="0" smtClean="0"/>
              <a:t>完成させましょう</a:t>
            </a:r>
            <a:endParaRPr kumimoji="1" lang="ja-JP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16496" y="2780928"/>
            <a:ext cx="9073008" cy="1224136"/>
          </a:xfrm>
        </p:spPr>
        <p:txBody>
          <a:bodyPr anchor="ctr" anchorCtr="0"/>
          <a:lstStyle/>
          <a:p>
            <a:pPr marL="0" indent="0" algn="ctr">
              <a:buNone/>
            </a:pPr>
            <a:r>
              <a:rPr lang="ja-JP" altLang="en-US" sz="3200" dirty="0" smtClean="0"/>
              <a:t>各グループで完成させたデータを</a:t>
            </a:r>
            <a:endParaRPr lang="en-US" altLang="ja-JP" sz="3200" dirty="0" smtClean="0"/>
          </a:p>
          <a:p>
            <a:pPr marL="0" indent="0" algn="ctr">
              <a:buNone/>
            </a:pPr>
            <a:r>
              <a:rPr lang="ja-JP" altLang="en-US" sz="3200" dirty="0" smtClean="0"/>
              <a:t>「完成版」と分かるように保存しましょう。</a:t>
            </a:r>
            <a:endParaRPr lang="en-US" altLang="ja-JP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４つのメロディーをつなげて</a:t>
            </a:r>
            <a:r>
              <a:rPr lang="en-US" altLang="ja-JP" dirty="0" smtClean="0"/>
              <a:t>1</a:t>
            </a:r>
            <a:r>
              <a:rPr lang="ja-JP" altLang="en-US" dirty="0" smtClean="0"/>
              <a:t>曲にしよう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5114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16496" y="3140968"/>
            <a:ext cx="9073008" cy="648072"/>
          </a:xfrm>
        </p:spPr>
        <p:txBody>
          <a:bodyPr anchor="ctr" anchorCtr="0"/>
          <a:lstStyle/>
          <a:p>
            <a:pPr marL="0" indent="0" algn="ctr">
              <a:buNone/>
            </a:pPr>
            <a:r>
              <a:rPr kumimoji="1" lang="ja-JP" altLang="en-US" sz="3200" dirty="0" smtClean="0"/>
              <a:t>各チームに分かれましょう</a:t>
            </a:r>
            <a:endParaRPr kumimoji="1" lang="ja-JP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４つのメロディーをつなげて</a:t>
            </a:r>
            <a:r>
              <a:rPr lang="en-US" altLang="ja-JP" dirty="0" smtClean="0"/>
              <a:t>1</a:t>
            </a:r>
            <a:r>
              <a:rPr lang="ja-JP" altLang="en-US" dirty="0" smtClean="0"/>
              <a:t>曲にしよう</a:t>
            </a:r>
            <a:endParaRPr kumimoji="1" lang="ja-JP" altLang="en-US" dirty="0"/>
          </a:p>
        </p:txBody>
      </p:sp>
      <p:sp>
        <p:nvSpPr>
          <p:cNvPr id="7" name="コンテンツ プレースホルダー 6"/>
          <p:cNvSpPr txBox="1">
            <a:spLocks noGrp="1"/>
          </p:cNvSpPr>
          <p:nvPr>
            <p:ph idx="1"/>
          </p:nvPr>
        </p:nvSpPr>
        <p:spPr>
          <a:xfrm>
            <a:off x="416496" y="1157865"/>
            <a:ext cx="9073008" cy="83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dirty="0" smtClean="0"/>
              <a:t>メロディーをつなげる</a:t>
            </a:r>
            <a:r>
              <a:rPr lang="ja-JP" altLang="en-US" b="1" dirty="0" smtClean="0"/>
              <a:t>方法</a:t>
            </a:r>
            <a:endParaRPr lang="en-US" altLang="ja-JP" sz="2000" b="1" dirty="0" smtClean="0"/>
          </a:p>
          <a:p>
            <a:pPr marL="437700" lvl="1" indent="0">
              <a:buNone/>
            </a:pPr>
            <a:r>
              <a:rPr lang="ja-JP" altLang="en-US" sz="2000" b="1" dirty="0" smtClean="0"/>
              <a:t>配布資料を見ながら、チームごとに各グループの作品をつなげましょう。</a:t>
            </a:r>
            <a:endParaRPr lang="en-US" altLang="ja-JP" sz="2000" b="1" dirty="0" smtClean="0"/>
          </a:p>
        </p:txBody>
      </p:sp>
      <p:sp>
        <p:nvSpPr>
          <p:cNvPr id="6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401272" y="6511652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0632" y="2132856"/>
            <a:ext cx="6552728" cy="4146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769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今日</a:t>
            </a:r>
            <a:r>
              <a:rPr lang="ja-JP" altLang="en-US" dirty="0" smtClean="0"/>
              <a:t>のめあ</a:t>
            </a:r>
            <a:r>
              <a:rPr lang="ja-JP" altLang="en-US" dirty="0"/>
              <a:t>て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</a:t>
            </a:fld>
            <a:endParaRPr lang="en-US" altLang="ja-JP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sz="3200" dirty="0" smtClean="0"/>
              <a:t>メロディーに磨きをかけて、</a:t>
            </a:r>
            <a:endParaRPr lang="en-US" altLang="ja-JP" sz="3200" dirty="0" smtClean="0"/>
          </a:p>
          <a:p>
            <a:r>
              <a:rPr lang="en-US" altLang="ja-JP" sz="3200" dirty="0" smtClean="0"/>
              <a:t>1</a:t>
            </a:r>
            <a:r>
              <a:rPr lang="ja-JP" altLang="en-US" sz="3200" dirty="0" smtClean="0"/>
              <a:t>曲につなげて歌にしよう！</a:t>
            </a:r>
            <a:endParaRPr lang="en-US" altLang="ja-JP" sz="3200" dirty="0" smtClean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 dirty="0" smtClean="0"/>
              <a:t>授業の進め方</a:t>
            </a:r>
            <a:endParaRPr kumimoji="1" lang="ja-JP" altLang="en-US" dirty="0"/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064568" y="3933427"/>
            <a:ext cx="7848872" cy="215986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ja-JP" altLang="en-US" dirty="0" smtClean="0"/>
              <a:t>メロディーに磨きをかける方法を学びます</a:t>
            </a:r>
            <a:endParaRPr lang="en-US" altLang="ja-JP" dirty="0" smtClean="0"/>
          </a:p>
          <a:p>
            <a:pPr>
              <a:lnSpc>
                <a:spcPct val="150000"/>
              </a:lnSpc>
            </a:pPr>
            <a:r>
              <a:rPr lang="ja-JP" altLang="en-US" dirty="0" smtClean="0"/>
              <a:t>前回つくった歌をブラッシュアップして完成させます</a:t>
            </a:r>
            <a:endParaRPr kumimoji="1" lang="en-US" altLang="ja-JP" dirty="0"/>
          </a:p>
          <a:p>
            <a:pPr>
              <a:lnSpc>
                <a:spcPct val="150000"/>
              </a:lnSpc>
            </a:pPr>
            <a:r>
              <a:rPr lang="ja-JP" altLang="en-US" dirty="0" smtClean="0"/>
              <a:t>４つの</a:t>
            </a:r>
            <a:r>
              <a:rPr kumimoji="1" lang="ja-JP" altLang="en-US" dirty="0" smtClean="0"/>
              <a:t>グループ（チーム）の歌を１つにつなげます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6949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歌</a:t>
            </a:r>
            <a:r>
              <a:rPr lang="ja-JP" altLang="en-US" dirty="0" smtClean="0"/>
              <a:t>づくりのポイントの復習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0589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歌</a:t>
            </a:r>
            <a:r>
              <a:rPr lang="ja-JP" altLang="en-US" dirty="0" smtClean="0"/>
              <a:t>づくりのポイント</a:t>
            </a:r>
            <a:r>
              <a:rPr kumimoji="1" lang="ja-JP" altLang="en-US" dirty="0" smtClean="0"/>
              <a:t>　①言葉の区切り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40632" y="4502730"/>
            <a:ext cx="64087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言葉の区切りでは、</a:t>
            </a:r>
            <a:endParaRPr kumimoji="1"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2171700" lvl="4" indent="-342900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①音を伸ばす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2171700" lvl="4" indent="-342900"/>
            <a:r>
              <a:rPr kumimoji="1"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②休符を入れる</a:t>
            </a:r>
          </a:p>
        </p:txBody>
      </p:sp>
      <p:sp>
        <p:nvSpPr>
          <p:cNvPr id="9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401272" y="6511652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pic>
        <p:nvPicPr>
          <p:cNvPr id="10" name="図 9" descr="花_8小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6496" y="1412776"/>
            <a:ext cx="9129464" cy="2450705"/>
          </a:xfrm>
          <a:prstGeom prst="rect">
            <a:avLst/>
          </a:prstGeom>
        </p:spPr>
      </p:pic>
      <p:cxnSp>
        <p:nvCxnSpPr>
          <p:cNvPr id="11" name="直線コネクタ 10"/>
          <p:cNvCxnSpPr/>
          <p:nvPr/>
        </p:nvCxnSpPr>
        <p:spPr bwMode="auto">
          <a:xfrm flipH="1">
            <a:off x="2576736" y="1415209"/>
            <a:ext cx="432048" cy="108012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直線コネクタ 13"/>
          <p:cNvCxnSpPr/>
          <p:nvPr/>
        </p:nvCxnSpPr>
        <p:spPr bwMode="auto">
          <a:xfrm flipH="1">
            <a:off x="5385048" y="1415209"/>
            <a:ext cx="432048" cy="108012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直線コネクタ 14"/>
          <p:cNvCxnSpPr/>
          <p:nvPr/>
        </p:nvCxnSpPr>
        <p:spPr bwMode="auto">
          <a:xfrm flipH="1">
            <a:off x="9057456" y="1415209"/>
            <a:ext cx="432048" cy="108012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直線コネクタ 15"/>
          <p:cNvCxnSpPr/>
          <p:nvPr/>
        </p:nvCxnSpPr>
        <p:spPr bwMode="auto">
          <a:xfrm flipH="1">
            <a:off x="2432720" y="2783361"/>
            <a:ext cx="432048" cy="108012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直線コネクタ 16"/>
          <p:cNvCxnSpPr/>
          <p:nvPr/>
        </p:nvCxnSpPr>
        <p:spPr bwMode="auto">
          <a:xfrm flipH="1">
            <a:off x="5529064" y="2783361"/>
            <a:ext cx="432048" cy="108012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直線コネクタ 17"/>
          <p:cNvCxnSpPr/>
          <p:nvPr/>
        </p:nvCxnSpPr>
        <p:spPr bwMode="auto">
          <a:xfrm flipH="1">
            <a:off x="9057456" y="2783361"/>
            <a:ext cx="432048" cy="108012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58340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歌</a:t>
            </a:r>
            <a:r>
              <a:rPr lang="ja-JP" altLang="en-US" dirty="0" smtClean="0"/>
              <a:t>づくりのポイント</a:t>
            </a:r>
            <a:r>
              <a:rPr kumimoji="1" lang="ja-JP" altLang="en-US" dirty="0" smtClean="0"/>
              <a:t>　②反復・変化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32048" y="5550331"/>
            <a:ext cx="9273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メロディーやリズムを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反復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する→曲としてのまとまりが生まれる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メロディーやリズムを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変化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させる→単調にならなくなる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8" name="図 7" descr="花_16小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2560" y="1130499"/>
            <a:ext cx="7920880" cy="4270271"/>
          </a:xfrm>
          <a:prstGeom prst="rect">
            <a:avLst/>
          </a:prstGeom>
        </p:spPr>
      </p:pic>
      <p:sp>
        <p:nvSpPr>
          <p:cNvPr id="9" name="角丸四角形 8"/>
          <p:cNvSpPr/>
          <p:nvPr/>
        </p:nvSpPr>
        <p:spPr bwMode="auto">
          <a:xfrm>
            <a:off x="1712640" y="1124744"/>
            <a:ext cx="3744416" cy="648072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1568624" y="2263224"/>
            <a:ext cx="4104456" cy="648072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角丸四角形 10"/>
          <p:cNvSpPr/>
          <p:nvPr/>
        </p:nvSpPr>
        <p:spPr bwMode="auto">
          <a:xfrm>
            <a:off x="1496616" y="3460064"/>
            <a:ext cx="2088232" cy="576064"/>
          </a:xfrm>
          <a:prstGeom prst="roundRect">
            <a:avLst/>
          </a:prstGeom>
          <a:noFill/>
          <a:ln w="38100" cap="flat" cmpd="sng" algn="ctr">
            <a:solidFill>
              <a:srgbClr val="0070C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" name="角丸四角形 11"/>
          <p:cNvSpPr/>
          <p:nvPr/>
        </p:nvSpPr>
        <p:spPr bwMode="auto">
          <a:xfrm>
            <a:off x="3728864" y="3460064"/>
            <a:ext cx="2088232" cy="576064"/>
          </a:xfrm>
          <a:prstGeom prst="roundRect">
            <a:avLst/>
          </a:prstGeom>
          <a:noFill/>
          <a:ln w="38100" cap="flat" cmpd="sng" algn="ctr">
            <a:solidFill>
              <a:srgbClr val="0070C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角丸四角形 12"/>
          <p:cNvSpPr/>
          <p:nvPr/>
        </p:nvSpPr>
        <p:spPr bwMode="auto">
          <a:xfrm>
            <a:off x="1568624" y="4553832"/>
            <a:ext cx="3816424" cy="57606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992560" y="1815207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反復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224808" y="3111351"/>
            <a:ext cx="864096" cy="461665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dirty="0" smtClean="0">
                <a:solidFill>
                  <a:schemeClr val="tx2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反復</a:t>
            </a:r>
            <a:endParaRPr kumimoji="1" lang="ja-JP" altLang="en-US" sz="2400" b="1" dirty="0" smtClean="0">
              <a:solidFill>
                <a:schemeClr val="tx2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848544" y="4221088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変化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歌づくりのポイント　③</a:t>
            </a:r>
            <a:r>
              <a:rPr kumimoji="1" lang="ja-JP" altLang="en-US" dirty="0" smtClean="0"/>
              <a:t>曲の構成について</a:t>
            </a:r>
            <a:endParaRPr kumimoji="1"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「初恋」</a:t>
            </a:r>
            <a:r>
              <a:rPr kumimoji="1" lang="ja-JP" altLang="en-US" dirty="0" smtClean="0"/>
              <a:t>の曲の構成</a:t>
            </a:r>
            <a:endParaRPr kumimoji="1" lang="ja-JP" altLang="en-US" dirty="0"/>
          </a:p>
        </p:txBody>
      </p:sp>
      <p:sp>
        <p:nvSpPr>
          <p:cNvPr id="7" name="角丸四角形 6"/>
          <p:cNvSpPr/>
          <p:nvPr/>
        </p:nvSpPr>
        <p:spPr bwMode="auto">
          <a:xfrm>
            <a:off x="488504" y="1628800"/>
            <a:ext cx="2016224" cy="1296144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2000" b="1" u="sng" dirty="0" smtClean="0">
                <a:latin typeface="メイリオ"/>
                <a:ea typeface="メイリオ"/>
                <a:cs typeface="メイリオ"/>
              </a:rPr>
              <a:t>1</a:t>
            </a: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000" b="1" dirty="0" smtClean="0">
                <a:latin typeface="メイリオ"/>
                <a:ea typeface="メイリオ"/>
                <a:cs typeface="メイリオ"/>
              </a:rPr>
              <a:t>8</a:t>
            </a: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小節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" name="角丸四角形 7"/>
          <p:cNvSpPr/>
          <p:nvPr/>
        </p:nvSpPr>
        <p:spPr bwMode="auto">
          <a:xfrm>
            <a:off x="2792760" y="1628800"/>
            <a:ext cx="2016224" cy="1296144"/>
          </a:xfrm>
          <a:prstGeom prst="roundRect">
            <a:avLst>
              <a:gd name="adj" fmla="val 8305"/>
            </a:avLst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2000" b="1" u="sng" dirty="0" smtClean="0">
                <a:latin typeface="メイリオ"/>
                <a:ea typeface="メイリオ"/>
                <a:cs typeface="メイリオ"/>
              </a:rPr>
              <a:t>2</a:t>
            </a: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000" b="1" dirty="0" smtClean="0">
                <a:latin typeface="メイリオ"/>
                <a:ea typeface="メイリオ"/>
                <a:cs typeface="メイリオ"/>
              </a:rPr>
              <a:t>8</a:t>
            </a: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小節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角丸四角形 8"/>
          <p:cNvSpPr/>
          <p:nvPr/>
        </p:nvSpPr>
        <p:spPr bwMode="auto">
          <a:xfrm>
            <a:off x="5097016" y="1628800"/>
            <a:ext cx="2016224" cy="1296144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2000" b="1" u="sng" dirty="0" smtClean="0">
                <a:latin typeface="メイリオ"/>
                <a:ea typeface="メイリオ"/>
                <a:cs typeface="メイリオ"/>
              </a:rPr>
              <a:t>3</a:t>
            </a: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000" b="1" dirty="0" smtClean="0">
                <a:latin typeface="メイリオ"/>
                <a:ea typeface="メイリオ"/>
                <a:cs typeface="メイリオ"/>
              </a:rPr>
              <a:t>8</a:t>
            </a: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小節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7401272" y="1628800"/>
            <a:ext cx="2016224" cy="1296144"/>
          </a:xfrm>
          <a:prstGeom prst="roundRect">
            <a:avLst>
              <a:gd name="adj" fmla="val 8305"/>
            </a:avLst>
          </a:prstGeom>
          <a:solidFill>
            <a:schemeClr val="tx2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2000" b="1" u="sng" dirty="0" smtClean="0">
                <a:latin typeface="メイリオ"/>
                <a:ea typeface="メイリオ"/>
                <a:cs typeface="メイリオ"/>
              </a:rPr>
              <a:t>4</a:t>
            </a: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000" b="1" dirty="0" smtClean="0">
                <a:latin typeface="メイリオ"/>
                <a:ea typeface="メイリオ"/>
                <a:cs typeface="メイリオ"/>
              </a:rPr>
              <a:t>8</a:t>
            </a: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小節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00472" y="299695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kumimoji="1"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出会いと美しい</a:t>
            </a:r>
            <a:endParaRPr kumimoji="1" lang="en-US" altLang="ja-JP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kumimoji="1"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「君」へのあこがれ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864768" y="2998693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恋心の自覚と</a:t>
            </a:r>
            <a:endParaRPr lang="en-US" altLang="ja-JP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恋の始まり</a:t>
            </a:r>
            <a:endParaRPr kumimoji="1" lang="ja-JP" altLang="en-US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953000" y="299695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恋心の高まりと成就</a:t>
            </a:r>
            <a:endParaRPr lang="en-US" altLang="ja-JP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深い喜び</a:t>
            </a:r>
            <a:endParaRPr kumimoji="1" lang="ja-JP" altLang="en-US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185248" y="2996952"/>
            <a:ext cx="2648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kumimoji="1"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共有された恋の深まり</a:t>
            </a:r>
            <a:endParaRPr kumimoji="1" lang="en-US" altLang="ja-JP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kumimoji="1"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続いていく恋の暗示</a:t>
            </a:r>
          </a:p>
        </p:txBody>
      </p:sp>
      <p:sp>
        <p:nvSpPr>
          <p:cNvPr id="15" name="角丸四角形 14"/>
          <p:cNvSpPr/>
          <p:nvPr/>
        </p:nvSpPr>
        <p:spPr bwMode="auto">
          <a:xfrm>
            <a:off x="488504" y="4005064"/>
            <a:ext cx="2016224" cy="936104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静か</a:t>
            </a:r>
            <a:endParaRPr kumimoji="1" lang="en-US" altLang="ja-JP" sz="2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6" name="角丸四角形 15"/>
          <p:cNvSpPr/>
          <p:nvPr/>
        </p:nvSpPr>
        <p:spPr bwMode="auto">
          <a:xfrm>
            <a:off x="2792760" y="4005064"/>
            <a:ext cx="2016224" cy="936104"/>
          </a:xfrm>
          <a:prstGeom prst="roundRect">
            <a:avLst>
              <a:gd name="adj" fmla="val 8305"/>
            </a:avLst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静か</a:t>
            </a:r>
            <a:endParaRPr kumimoji="1" lang="en-US" altLang="ja-JP" sz="2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角丸四角形 16"/>
          <p:cNvSpPr/>
          <p:nvPr/>
        </p:nvSpPr>
        <p:spPr bwMode="auto">
          <a:xfrm>
            <a:off x="5097016" y="4005064"/>
            <a:ext cx="2016224" cy="936104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盛り上がる</a:t>
            </a:r>
            <a:endParaRPr kumimoji="1" lang="en-US" altLang="ja-JP" sz="2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8" name="角丸四角形 17"/>
          <p:cNvSpPr/>
          <p:nvPr/>
        </p:nvSpPr>
        <p:spPr bwMode="auto">
          <a:xfrm>
            <a:off x="7401272" y="4005064"/>
            <a:ext cx="2016224" cy="936104"/>
          </a:xfrm>
          <a:prstGeom prst="roundRect">
            <a:avLst>
              <a:gd name="adj" fmla="val 8305"/>
            </a:avLst>
          </a:prstGeom>
          <a:solidFill>
            <a:schemeClr val="tx2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盛り上がる</a:t>
            </a:r>
            <a:endParaRPr kumimoji="1" lang="en-US" altLang="ja-JP" sz="2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9" name="角丸四角形 18"/>
          <p:cNvSpPr/>
          <p:nvPr/>
        </p:nvSpPr>
        <p:spPr bwMode="auto">
          <a:xfrm>
            <a:off x="488504" y="5157192"/>
            <a:ext cx="2016224" cy="936104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低め</a:t>
            </a:r>
            <a:endParaRPr lang="en-US" altLang="ja-JP" sz="24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C3</a:t>
            </a:r>
            <a:r>
              <a:rPr kumimoji="1" lang="ja-JP" altLang="en-US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r>
              <a:rPr kumimoji="1" lang="en-US" altLang="ja-JP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C4</a:t>
            </a:r>
          </a:p>
        </p:txBody>
      </p:sp>
      <p:sp>
        <p:nvSpPr>
          <p:cNvPr id="20" name="角丸四角形 19"/>
          <p:cNvSpPr/>
          <p:nvPr/>
        </p:nvSpPr>
        <p:spPr bwMode="auto">
          <a:xfrm>
            <a:off x="2792760" y="5157192"/>
            <a:ext cx="2016224" cy="936104"/>
          </a:xfrm>
          <a:prstGeom prst="roundRect">
            <a:avLst>
              <a:gd name="adj" fmla="val 8305"/>
            </a:avLst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低め</a:t>
            </a:r>
            <a:endParaRPr lang="en-US" altLang="ja-JP" sz="24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C3</a:t>
            </a:r>
            <a:r>
              <a:rPr kumimoji="1" lang="ja-JP" altLang="en-US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r>
              <a:rPr kumimoji="1" lang="en-US" altLang="ja-JP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C4</a:t>
            </a:r>
          </a:p>
        </p:txBody>
      </p:sp>
      <p:sp>
        <p:nvSpPr>
          <p:cNvPr id="21" name="角丸四角形 20"/>
          <p:cNvSpPr/>
          <p:nvPr/>
        </p:nvSpPr>
        <p:spPr bwMode="auto">
          <a:xfrm>
            <a:off x="5097016" y="5157192"/>
            <a:ext cx="2016224" cy="936104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高め</a:t>
            </a:r>
            <a:endParaRPr lang="en-US" altLang="ja-JP" sz="24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F3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～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F4</a:t>
            </a:r>
            <a:endParaRPr kumimoji="1" lang="en-US" altLang="ja-JP" sz="18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角丸四角形 21"/>
          <p:cNvSpPr/>
          <p:nvPr/>
        </p:nvSpPr>
        <p:spPr bwMode="auto">
          <a:xfrm>
            <a:off x="7401272" y="5157192"/>
            <a:ext cx="2016224" cy="936104"/>
          </a:xfrm>
          <a:prstGeom prst="roundRect">
            <a:avLst>
              <a:gd name="adj" fmla="val 8305"/>
            </a:avLst>
          </a:prstGeom>
          <a:solidFill>
            <a:schemeClr val="tx2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50000"/>
              </a:spcBef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高め</a:t>
            </a:r>
            <a:endParaRPr lang="en-US" altLang="ja-JP" sz="2400" b="1" dirty="0" smtClean="0">
              <a:latin typeface="メイリオ"/>
              <a:ea typeface="メイリオ"/>
              <a:cs typeface="メイリオ"/>
            </a:endParaRPr>
          </a:p>
          <a:p>
            <a:pPr algn="ctr">
              <a:spcBef>
                <a:spcPct val="50000"/>
              </a:spcBef>
            </a:pP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F3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～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F4</a:t>
            </a:r>
          </a:p>
        </p:txBody>
      </p:sp>
      <p:sp>
        <p:nvSpPr>
          <p:cNvPr id="25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401272" y="6511652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0659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歌</a:t>
            </a:r>
            <a:r>
              <a:rPr lang="ja-JP" altLang="en-US" dirty="0" smtClean="0"/>
              <a:t>づくりのポイント</a:t>
            </a:r>
            <a:r>
              <a:rPr kumimoji="1" lang="ja-JP" altLang="en-US" dirty="0" smtClean="0"/>
              <a:t>　④音の並び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560512" y="1124744"/>
            <a:ext cx="8856984" cy="5040560"/>
          </a:xfrm>
        </p:spPr>
        <p:txBody>
          <a:bodyPr/>
          <a:lstStyle/>
          <a:p>
            <a:r>
              <a:rPr kumimoji="1" lang="ja-JP" altLang="en-US" dirty="0" smtClean="0"/>
              <a:t>音の並びは、</a:t>
            </a:r>
            <a:endParaRPr kumimoji="1" lang="en-US" altLang="ja-JP" dirty="0" smtClean="0"/>
          </a:p>
          <a:p>
            <a:pPr>
              <a:buNone/>
            </a:pPr>
            <a:endParaRPr lang="en-US" altLang="ja-JP" sz="1200" dirty="0"/>
          </a:p>
          <a:p>
            <a:pPr marL="906660" lvl="1" indent="-514350">
              <a:buClr>
                <a:schemeClr val="tx1"/>
              </a:buClr>
              <a:buFont typeface="+mj-ea"/>
              <a:buAutoNum type="circleNumDbPlain"/>
            </a:pPr>
            <a:r>
              <a:rPr kumimoji="1" lang="en-US" altLang="ja-JP" sz="2800" dirty="0" smtClean="0">
                <a:solidFill>
                  <a:srgbClr val="FF0000"/>
                </a:solidFill>
              </a:rPr>
              <a:t>1</a:t>
            </a:r>
            <a:r>
              <a:rPr kumimoji="1" lang="ja-JP" altLang="en-US" sz="2800" dirty="0" smtClean="0">
                <a:solidFill>
                  <a:srgbClr val="FF0000"/>
                </a:solidFill>
              </a:rPr>
              <a:t>オクターヴ</a:t>
            </a:r>
            <a:r>
              <a:rPr kumimoji="1" lang="ja-JP" altLang="en-US" sz="2800" dirty="0" smtClean="0"/>
              <a:t>以上</a:t>
            </a:r>
            <a:r>
              <a:rPr kumimoji="1" lang="ja-JP" altLang="en-US" sz="2800" dirty="0" smtClean="0"/>
              <a:t>、</a:t>
            </a:r>
            <a:r>
              <a:rPr lang="ja-JP" altLang="en-US" sz="2800" dirty="0" smtClean="0"/>
              <a:t>隣り合う</a:t>
            </a:r>
            <a:r>
              <a:rPr kumimoji="1" lang="ja-JP" altLang="en-US" sz="2800" dirty="0" smtClean="0"/>
              <a:t>音を</a:t>
            </a:r>
            <a:r>
              <a:rPr kumimoji="1" lang="ja-JP" altLang="en-US" sz="2800" dirty="0" smtClean="0">
                <a:solidFill>
                  <a:srgbClr val="FF0000"/>
                </a:solidFill>
              </a:rPr>
              <a:t>離さない</a:t>
            </a:r>
            <a:r>
              <a:rPr kumimoji="1" lang="ja-JP" altLang="en-US" sz="2800" dirty="0" smtClean="0"/>
              <a:t>。</a:t>
            </a:r>
            <a:r>
              <a:rPr kumimoji="1" lang="en-US" altLang="ja-JP" sz="2800" dirty="0" smtClean="0"/>
              <a:t/>
            </a:r>
            <a:br>
              <a:rPr kumimoji="1" lang="en-US" altLang="ja-JP" sz="2800" dirty="0" smtClean="0"/>
            </a:br>
            <a:endParaRPr lang="en-US" altLang="ja-JP" sz="2800" dirty="0" smtClean="0"/>
          </a:p>
          <a:p>
            <a:pPr marL="906660" lvl="1" indent="-514350">
              <a:buClr>
                <a:schemeClr val="tx1"/>
              </a:buClr>
              <a:buFont typeface="+mj-ea"/>
              <a:buAutoNum type="circleNumDbPlain"/>
            </a:pPr>
            <a:r>
              <a:rPr lang="ja-JP" altLang="en-US" sz="2800" dirty="0" smtClean="0">
                <a:solidFill>
                  <a:srgbClr val="FF0000"/>
                </a:solidFill>
              </a:rPr>
              <a:t>同じ音域</a:t>
            </a:r>
            <a:r>
              <a:rPr lang="ja-JP" altLang="en-US" sz="2800" dirty="0" smtClean="0"/>
              <a:t>ばかりで</a:t>
            </a:r>
            <a:r>
              <a:rPr lang="ja-JP" altLang="en-US" sz="2800" dirty="0" smtClean="0">
                <a:solidFill>
                  <a:srgbClr val="FF0000"/>
                </a:solidFill>
              </a:rPr>
              <a:t>音を並べない</a:t>
            </a:r>
            <a:r>
              <a:rPr lang="ja-JP" altLang="en-US" sz="2800" dirty="0" smtClean="0"/>
              <a:t>。</a:t>
            </a:r>
            <a:r>
              <a:rPr lang="en-US" altLang="ja-JP" sz="2800" dirty="0" smtClean="0"/>
              <a:t/>
            </a:r>
            <a:br>
              <a:rPr lang="en-US" altLang="ja-JP" sz="2800" dirty="0" smtClean="0"/>
            </a:br>
            <a:endParaRPr lang="en-US" altLang="ja-JP" sz="2800" dirty="0" smtClean="0"/>
          </a:p>
          <a:p>
            <a:pPr marL="906660" lvl="1" indent="-514350">
              <a:buFont typeface="+mj-ea"/>
              <a:buAutoNum type="circleNumDbPlain"/>
            </a:pPr>
            <a:r>
              <a:rPr kumimoji="1" lang="ja-JP" altLang="en-US" sz="2800" dirty="0" smtClean="0"/>
              <a:t>音を</a:t>
            </a:r>
            <a:r>
              <a:rPr kumimoji="1" lang="ja-JP" altLang="en-US" sz="2800" dirty="0" smtClean="0">
                <a:solidFill>
                  <a:srgbClr val="FF0000"/>
                </a:solidFill>
              </a:rPr>
              <a:t>上</a:t>
            </a:r>
            <a:r>
              <a:rPr kumimoji="1" lang="ja-JP" altLang="en-US" sz="2800" dirty="0" smtClean="0"/>
              <a:t>げていくと</a:t>
            </a:r>
            <a:r>
              <a:rPr kumimoji="1" lang="ja-JP" altLang="en-US" sz="2800" dirty="0" smtClean="0">
                <a:solidFill>
                  <a:srgbClr val="FF0000"/>
                </a:solidFill>
              </a:rPr>
              <a:t>盛り上がり</a:t>
            </a:r>
            <a:r>
              <a:rPr kumimoji="1" lang="ja-JP" altLang="en-US" sz="2800" dirty="0" smtClean="0"/>
              <a:t>、</a:t>
            </a:r>
            <a:r>
              <a:rPr lang="ja-JP" altLang="en-US" sz="2800" dirty="0" smtClean="0"/>
              <a:t>音を</a:t>
            </a:r>
            <a:r>
              <a:rPr lang="ja-JP" altLang="en-US" sz="2800" dirty="0" smtClean="0">
                <a:solidFill>
                  <a:srgbClr val="FF0000"/>
                </a:solidFill>
              </a:rPr>
              <a:t>下</a:t>
            </a:r>
            <a:r>
              <a:rPr lang="ja-JP" altLang="en-US" sz="2800" dirty="0" smtClean="0"/>
              <a:t>げていくと</a:t>
            </a:r>
            <a:r>
              <a:rPr lang="ja-JP" altLang="en-US" sz="2800" dirty="0" smtClean="0">
                <a:solidFill>
                  <a:srgbClr val="FF0000"/>
                </a:solidFill>
              </a:rPr>
              <a:t>落ち着く</a:t>
            </a:r>
            <a:r>
              <a:rPr lang="ja-JP" altLang="en-US" sz="2800" dirty="0" smtClean="0"/>
              <a:t>。</a:t>
            </a:r>
            <a:r>
              <a:rPr lang="en-US" altLang="ja-JP" sz="2800" dirty="0" smtClean="0"/>
              <a:t/>
            </a:r>
            <a:br>
              <a:rPr lang="en-US" altLang="ja-JP" sz="2800" dirty="0" smtClean="0"/>
            </a:br>
            <a:endParaRPr lang="en-US" altLang="ja-JP" sz="2800" dirty="0" smtClean="0"/>
          </a:p>
          <a:p>
            <a:pPr marL="906660" lvl="1" indent="-514350">
              <a:buClr>
                <a:schemeClr val="tx1"/>
              </a:buClr>
              <a:buFont typeface="+mj-ea"/>
              <a:buAutoNum type="circleNumDbPlain"/>
            </a:pPr>
            <a:r>
              <a:rPr kumimoji="1" lang="ja-JP" altLang="en-US" sz="2800" dirty="0" smtClean="0">
                <a:solidFill>
                  <a:srgbClr val="FF0000"/>
                </a:solidFill>
              </a:rPr>
              <a:t>ジグザグ</a:t>
            </a:r>
            <a:r>
              <a:rPr kumimoji="1" lang="ja-JP" altLang="en-US" sz="2800" dirty="0" smtClean="0"/>
              <a:t>や</a:t>
            </a:r>
            <a:r>
              <a:rPr kumimoji="1" lang="ja-JP" altLang="en-US" sz="2800" dirty="0" smtClean="0">
                <a:solidFill>
                  <a:srgbClr val="FF0000"/>
                </a:solidFill>
              </a:rPr>
              <a:t>山なり</a:t>
            </a:r>
            <a:r>
              <a:rPr kumimoji="1" lang="ja-JP" altLang="en-US" sz="2800" dirty="0" smtClean="0"/>
              <a:t>、</a:t>
            </a:r>
            <a:r>
              <a:rPr lang="ja-JP" altLang="en-US" sz="2800" dirty="0" smtClean="0">
                <a:solidFill>
                  <a:srgbClr val="FF0000"/>
                </a:solidFill>
              </a:rPr>
              <a:t>言葉</a:t>
            </a:r>
            <a:r>
              <a:rPr kumimoji="1" lang="ja-JP" altLang="en-US" sz="2800" dirty="0" smtClean="0">
                <a:solidFill>
                  <a:srgbClr val="FF0000"/>
                </a:solidFill>
              </a:rPr>
              <a:t>の抑揚</a:t>
            </a:r>
            <a:r>
              <a:rPr kumimoji="1" lang="ja-JP" altLang="en-US" sz="2800" dirty="0" smtClean="0"/>
              <a:t>を</a:t>
            </a:r>
            <a:r>
              <a:rPr lang="ja-JP" altLang="en-US" sz="2800" dirty="0" smtClean="0"/>
              <a:t>生かす</a:t>
            </a:r>
            <a:r>
              <a:rPr kumimoji="1" lang="ja-JP" altLang="en-US" sz="2800" dirty="0" smtClean="0"/>
              <a:t>など、</a:t>
            </a:r>
            <a:r>
              <a:rPr lang="ja-JP" altLang="en-US" sz="2800" dirty="0" smtClean="0"/>
              <a:t>いろいろ工夫してみよう！</a:t>
            </a:r>
            <a:endParaRPr kumimoji="1" lang="ja-JP" altLang="en-US" sz="2800" dirty="0"/>
          </a:p>
        </p:txBody>
      </p:sp>
      <p:sp>
        <p:nvSpPr>
          <p:cNvPr id="6" name="正方形/長方形 5"/>
          <p:cNvSpPr/>
          <p:nvPr/>
        </p:nvSpPr>
        <p:spPr bwMode="auto">
          <a:xfrm>
            <a:off x="920552" y="2564904"/>
            <a:ext cx="6552728" cy="792088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222689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歌づくりのポイント</a:t>
            </a:r>
            <a:r>
              <a:rPr lang="ja-JP" altLang="en-US" dirty="0"/>
              <a:t>　</a:t>
            </a:r>
            <a:r>
              <a:rPr lang="ja-JP" altLang="en-US" dirty="0" smtClean="0"/>
              <a:t>⑤伴奏</a:t>
            </a:r>
            <a:r>
              <a:rPr lang="ja-JP" altLang="en-US" dirty="0"/>
              <a:t>の和音とメロディーの関係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pic>
        <p:nvPicPr>
          <p:cNvPr id="1026" name="Picture 2" descr="E:\SVN\SES_PROJECT\SP-055 授業案検証・商品化\商品化\創作\LPC-V004 島崎藤村「初恋」にメロディーをつけて歌にしよう\Process\掲示資料\raw data\bansho3_00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816"/>
          <a:stretch/>
        </p:blipFill>
        <p:spPr bwMode="auto">
          <a:xfrm>
            <a:off x="344488" y="1268760"/>
            <a:ext cx="9361040" cy="3319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1712640" y="2287905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180692" y="2287905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504728" y="2287905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224808" y="2287905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692860" y="2287905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ラ</a:t>
            </a:r>
            <a:endParaRPr kumimoji="1" lang="ja-JP" altLang="en-US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016896" y="2287905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322344" y="2265002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ﾌｧ</a:t>
            </a:r>
            <a:endParaRPr kumimoji="1" lang="ja-JP" altLang="en-US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700972" y="2287903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ミ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989004" y="2287903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709084" y="2287903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kumimoji="1"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シ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033120" y="2287903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357156" y="2287903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645188" y="2287902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ラ</a:t>
            </a:r>
            <a:endParaRPr kumimoji="1" lang="ja-JP" altLang="en-US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6933220" y="2287902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シ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7365268" y="2287902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977336" y="2287902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ラ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890880" y="4185631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890880" y="3897599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シ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892660" y="3598534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kumimoji="1"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873333" y="4157067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872880" y="3897599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ド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3874075" y="3644434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kumimoji="1"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ミ</a:t>
            </a: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5203248" y="4157067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5203248" y="3869035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シ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5205028" y="3569970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5923328" y="4146034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5923328" y="3871294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シ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5925108" y="3569970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8227584" y="4111553"/>
            <a:ext cx="541840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ﾌｧ</a:t>
            </a:r>
            <a:r>
              <a:rPr lang="en-US" altLang="ja-JP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#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8227584" y="3871294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ラ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8229364" y="3569970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6" name="角丸四角形 5"/>
          <p:cNvSpPr/>
          <p:nvPr/>
        </p:nvSpPr>
        <p:spPr bwMode="auto">
          <a:xfrm>
            <a:off x="1510693" y="4942938"/>
            <a:ext cx="6912768" cy="1222366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effectLst/>
                <a:latin typeface="メイリオ"/>
                <a:ea typeface="メイリオ"/>
                <a:cs typeface="メイリオ"/>
              </a:rPr>
              <a:t>伴奏の和音の構成音をメロディーに使えば</a:t>
            </a:r>
            <a:endParaRPr kumimoji="1" lang="en-US" altLang="ja-JP" sz="2400" b="1" i="0" u="none" strike="noStrike" cap="none" normalizeH="0" baseline="0" dirty="0" smtClean="0">
              <a:ln>
                <a:noFill/>
              </a:ln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effectLst/>
                <a:latin typeface="メイリオ"/>
                <a:ea typeface="メイリオ"/>
                <a:cs typeface="メイリオ"/>
              </a:rPr>
              <a:t>ほぼ間違いない！</a:t>
            </a: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4520952" y="2204864"/>
            <a:ext cx="216024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en-US" altLang="ja-JP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#</a:t>
            </a:r>
            <a:endParaRPr kumimoji="1" lang="ja-JP" altLang="en-US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805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041" y="1124744"/>
            <a:ext cx="9579199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ボーカロイド教育版での伴奏の音の表示方法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16" name="角丸四角形 15"/>
          <p:cNvSpPr/>
          <p:nvPr/>
        </p:nvSpPr>
        <p:spPr bwMode="auto">
          <a:xfrm>
            <a:off x="2201010" y="2780928"/>
            <a:ext cx="720080" cy="237626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円/楕円 16"/>
          <p:cNvSpPr/>
          <p:nvPr/>
        </p:nvSpPr>
        <p:spPr bwMode="auto">
          <a:xfrm>
            <a:off x="5529064" y="1988840"/>
            <a:ext cx="360040" cy="21602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4" name="角丸四角形 13"/>
          <p:cNvSpPr/>
          <p:nvPr/>
        </p:nvSpPr>
        <p:spPr bwMode="auto">
          <a:xfrm>
            <a:off x="4592960" y="2852936"/>
            <a:ext cx="1080120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ラ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5" name="角丸四角形 24"/>
          <p:cNvSpPr/>
          <p:nvPr/>
        </p:nvSpPr>
        <p:spPr bwMode="auto">
          <a:xfrm>
            <a:off x="4592960" y="3933056"/>
            <a:ext cx="1080120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ファ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6" name="角丸四角形 25"/>
          <p:cNvSpPr/>
          <p:nvPr/>
        </p:nvSpPr>
        <p:spPr bwMode="auto">
          <a:xfrm>
            <a:off x="4592960" y="4766088"/>
            <a:ext cx="1080120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レ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60121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SES template">
  <a:themeElements>
    <a:clrScheme name="SE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000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8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メイリオ"/>
            <a:ea typeface="メイリオ"/>
            <a:cs typeface="メイリオ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>
          <a:buFont typeface="+mj-lt"/>
          <a:buAutoNum type="arabicPeriod"/>
          <a:defRPr kumimoji="1" sz="2400" dirty="0" smtClean="0">
            <a:latin typeface="メイリオ" pitchFamily="50" charset="-128"/>
            <a:ea typeface="メイリオ" pitchFamily="50" charset="-128"/>
            <a:cs typeface="メイリオ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SES template</Template>
  <TotalTime>33074</TotalTime>
  <Words>408</Words>
  <Application>Microsoft Office PowerPoint</Application>
  <PresentationFormat>A4 210 x 297 mm</PresentationFormat>
  <Paragraphs>140</Paragraphs>
  <Slides>18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19" baseType="lpstr">
      <vt:lpstr>SES template</vt:lpstr>
      <vt:lpstr>創作授業 ④</vt:lpstr>
      <vt:lpstr>今日のめあて</vt:lpstr>
      <vt:lpstr>歌づくりのポイントの復習</vt:lpstr>
      <vt:lpstr>歌づくりのポイント　①言葉の区切り</vt:lpstr>
      <vt:lpstr>歌づくりのポイント　②反復・変化</vt:lpstr>
      <vt:lpstr>歌づくりのポイント　③曲の構成について</vt:lpstr>
      <vt:lpstr>歌づくりのポイント　④音の並び</vt:lpstr>
      <vt:lpstr>歌づくりのポイント　⑤伴奏の和音とメロディーの関係</vt:lpstr>
      <vt:lpstr>ボーカロイド教育版での伴奏の音の表示方法</vt:lpstr>
      <vt:lpstr>ボーカロイド教育版での伴奏の音の表示方法</vt:lpstr>
      <vt:lpstr>メロディーに磨きをかける方法</vt:lpstr>
      <vt:lpstr>磨きをかけるポイント</vt:lpstr>
      <vt:lpstr>メロディーライン</vt:lpstr>
      <vt:lpstr>メロディーを完成させよう</vt:lpstr>
      <vt:lpstr>PowerPoint プレゼンテーション</vt:lpstr>
      <vt:lpstr>４つのメロディーをつなげて1曲にしよう</vt:lpstr>
      <vt:lpstr>PowerPoint プレゼンテーション</vt:lpstr>
      <vt:lpstr>４つのメロディーをつなげて1曲にしよう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Yamaha Corporation</dc:creator>
  <dcterms:created xsi:type="dcterms:W3CDTF">2015-09-07T06:14:15Z</dcterms:created>
  <dcterms:modified xsi:type="dcterms:W3CDTF">2017-02-23T03:42:52Z</dcterms:modified>
</cp:coreProperties>
</file>